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63" r:id="rId2"/>
    <p:sldId id="262" r:id="rId3"/>
    <p:sldId id="318" r:id="rId4"/>
    <p:sldId id="277" r:id="rId5"/>
    <p:sldId id="321" r:id="rId6"/>
    <p:sldId id="385" r:id="rId7"/>
    <p:sldId id="320" r:id="rId8"/>
    <p:sldId id="342" r:id="rId9"/>
    <p:sldId id="341" r:id="rId10"/>
    <p:sldId id="322" r:id="rId11"/>
    <p:sldId id="265" r:id="rId12"/>
    <p:sldId id="325" r:id="rId13"/>
    <p:sldId id="330" r:id="rId14"/>
    <p:sldId id="386" r:id="rId15"/>
    <p:sldId id="333" r:id="rId16"/>
    <p:sldId id="332" r:id="rId17"/>
    <p:sldId id="334" r:id="rId18"/>
    <p:sldId id="328" r:id="rId19"/>
    <p:sldId id="346" r:id="rId20"/>
    <p:sldId id="345" r:id="rId21"/>
    <p:sldId id="353" r:id="rId22"/>
    <p:sldId id="347" r:id="rId23"/>
    <p:sldId id="348" r:id="rId24"/>
    <p:sldId id="349" r:id="rId25"/>
    <p:sldId id="352" r:id="rId26"/>
    <p:sldId id="350" r:id="rId27"/>
    <p:sldId id="351" r:id="rId28"/>
    <p:sldId id="363" r:id="rId29"/>
    <p:sldId id="355" r:id="rId30"/>
    <p:sldId id="368" r:id="rId31"/>
    <p:sldId id="364" r:id="rId32"/>
    <p:sldId id="369" r:id="rId33"/>
    <p:sldId id="372" r:id="rId34"/>
    <p:sldId id="389" r:id="rId35"/>
    <p:sldId id="371" r:id="rId36"/>
    <p:sldId id="379" r:id="rId37"/>
    <p:sldId id="374" r:id="rId38"/>
    <p:sldId id="354" r:id="rId39"/>
    <p:sldId id="361" r:id="rId40"/>
    <p:sldId id="362" r:id="rId41"/>
    <p:sldId id="360" r:id="rId42"/>
    <p:sldId id="391" r:id="rId43"/>
    <p:sldId id="393" r:id="rId44"/>
    <p:sldId id="394" r:id="rId45"/>
    <p:sldId id="390" r:id="rId46"/>
    <p:sldId id="378" r:id="rId47"/>
    <p:sldId id="392" r:id="rId48"/>
    <p:sldId id="359" r:id="rId49"/>
    <p:sldId id="381" r:id="rId50"/>
    <p:sldId id="384" r:id="rId51"/>
    <p:sldId id="382" r:id="rId52"/>
    <p:sldId id="388" r:id="rId53"/>
    <p:sldId id="387" r:id="rId54"/>
    <p:sldId id="357" r:id="rId55"/>
    <p:sldId id="376" r:id="rId56"/>
    <p:sldId id="377" r:id="rId57"/>
    <p:sldId id="356" r:id="rId58"/>
    <p:sldId id="358" r:id="rId59"/>
    <p:sldId id="338" r:id="rId60"/>
    <p:sldId id="339" r:id="rId61"/>
    <p:sldId id="317" r:id="rId6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85"/>
            <p14:sldId id="320"/>
            <p14:sldId id="342"/>
            <p14:sldId id="341"/>
            <p14:sldId id="322"/>
            <p14:sldId id="265"/>
            <p14:sldId id="325"/>
            <p14:sldId id="330"/>
            <p14:sldId id="386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369"/>
            <p14:sldId id="372"/>
            <p14:sldId id="389"/>
            <p14:sldId id="371"/>
            <p14:sldId id="379"/>
            <p14:sldId id="374"/>
            <p14:sldId id="354"/>
            <p14:sldId id="361"/>
            <p14:sldId id="362"/>
            <p14:sldId id="360"/>
            <p14:sldId id="391"/>
            <p14:sldId id="393"/>
            <p14:sldId id="394"/>
            <p14:sldId id="390"/>
            <p14:sldId id="378"/>
            <p14:sldId id="392"/>
            <p14:sldId id="359"/>
            <p14:sldId id="381"/>
            <p14:sldId id="384"/>
            <p14:sldId id="382"/>
            <p14:sldId id="388"/>
            <p14:sldId id="387"/>
            <p14:sldId id="357"/>
            <p14:sldId id="376"/>
            <p14:sldId id="37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3"/>
    <p:restoredTop sz="96966"/>
  </p:normalViewPr>
  <p:slideViewPr>
    <p:cSldViewPr snapToObjects="1">
      <p:cViewPr>
        <p:scale>
          <a:sx n="160" d="100"/>
          <a:sy n="160" d="100"/>
        </p:scale>
        <p:origin x="111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What is a learning algorithm?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Optimization: Minimize an objective function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Define 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Gradient descent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966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Data representation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8C84-757B-324E-94EE-F85362A7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2.  How to define the error?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E9BC4-5D4B-0F42-9F96-6A8A65595763}"/>
              </a:ext>
            </a:extLst>
          </p:cNvPr>
          <p:cNvGrpSpPr/>
          <p:nvPr/>
        </p:nvGrpSpPr>
        <p:grpSpPr>
          <a:xfrm>
            <a:off x="4209298" y="3627479"/>
            <a:ext cx="791192" cy="551322"/>
            <a:chOff x="2484664" y="4869160"/>
            <a:chExt cx="791192" cy="5513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14B7BB-4947-DD4E-8047-74473F7D682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AA3875-E921-1046-AC00-B2BE047AB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54F844-1EFF-244E-904F-AAC03F2B402E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6848B-6030-724B-AC9E-ED156F693CDF}"/>
              </a:ext>
            </a:extLst>
          </p:cNvPr>
          <p:cNvSpPr/>
          <p:nvPr/>
        </p:nvSpPr>
        <p:spPr>
          <a:xfrm>
            <a:off x="4283968" y="319816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66076-7D45-5248-B232-336DDB58A84B}"/>
              </a:ext>
            </a:extLst>
          </p:cNvPr>
          <p:cNvSpPr/>
          <p:nvPr/>
        </p:nvSpPr>
        <p:spPr>
          <a:xfrm>
            <a:off x="3416356" y="393731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039255-10AC-FB46-BF50-61CEAD8F85FE}"/>
              </a:ext>
            </a:extLst>
          </p:cNvPr>
          <p:cNvSpPr/>
          <p:nvPr/>
        </p:nvSpPr>
        <p:spPr>
          <a:xfrm>
            <a:off x="5198939" y="393731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 startAt="3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split (minimize the error)?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  <a:blipFill>
                <a:blip r:embed="rId2"/>
                <a:stretch>
                  <a:fillRect l="-1286" t="-3243" b="-1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1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  <a:blipFill>
                <a:blip r:embed="rId2"/>
                <a:stretch>
                  <a:fillRect l="-1447" t="-1759" b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32" y="1556792"/>
            <a:ext cx="7886700" cy="5040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3.  How to split (minimize the error)?</a:t>
            </a:r>
          </a:p>
          <a:p>
            <a:pPr lvl="1"/>
            <a:r>
              <a:rPr lang="en-CA" sz="2000" dirty="0">
                <a:latin typeface="Helvetica" pitchFamily="2" charset="0"/>
              </a:rPr>
              <a:t>Idea 2: Minimise the entropy</a:t>
            </a:r>
          </a:p>
          <a:p>
            <a:pPr lvl="1"/>
            <a:r>
              <a:rPr lang="en-CA" sz="2000" i="1" dirty="0">
                <a:solidFill>
                  <a:srgbClr val="C00000"/>
                </a:solidFill>
                <a:latin typeface="Helvetica" pitchFamily="2" charset="0"/>
              </a:rPr>
              <a:t>Entropy: </a:t>
            </a:r>
            <a:r>
              <a:rPr lang="en-CA" sz="2000" dirty="0">
                <a:latin typeface="Helvetica" pitchFamily="2" charset="0"/>
              </a:rPr>
              <a:t>expected amount of information in observing a random variable (</a:t>
            </a:r>
            <a:r>
              <a:rPr lang="en-CA" sz="2000" i="1" dirty="0">
                <a:latin typeface="Helvetica" pitchFamily="2" charset="0"/>
              </a:rPr>
              <a:t>y)</a:t>
            </a:r>
            <a:endParaRPr lang="en-CA" sz="20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36166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AutoNum type="arabicPeriod" startAt="2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define the error?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:endParaRPr lang="en-CA" dirty="0">
                  <a:latin typeface="Helvetica" pitchFamily="2" charset="0"/>
                </a:endParaRPr>
              </a:p>
              <a:p>
                <a:endParaRPr lang="en-CA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69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CA" dirty="0">
                <a:solidFill>
                  <a:srgbClr val="C00000"/>
                </a:solidFill>
              </a:rPr>
              <a:t>When to stop?</a:t>
            </a:r>
          </a:p>
          <a:p>
            <a:r>
              <a:rPr lang="en-CA" dirty="0"/>
              <a:t>DTs are prone to overfitting</a:t>
            </a:r>
          </a:p>
          <a:p>
            <a:endParaRPr lang="en-CA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651C3-FAC3-1C46-81FF-3A30F79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11" y="2819223"/>
            <a:ext cx="3539339" cy="23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FC8-69FB-4140-B8C9-DAFCE332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5203-D697-4E4F-91DC-42F01B86C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2" y="2564904"/>
            <a:ext cx="3886200" cy="23722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AF826-C407-8C4C-872C-79B2E0A48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250" y="2852936"/>
            <a:ext cx="3886200" cy="21611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AD11459-CC36-1440-A8C4-22E58582EA0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begins with a neuron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417D-3D41-6148-9102-C1DBFE71615A}"/>
              </a:ext>
            </a:extLst>
          </p:cNvPr>
          <p:cNvSpPr/>
          <p:nvPr/>
        </p:nvSpPr>
        <p:spPr>
          <a:xfrm>
            <a:off x="3235023" y="5116822"/>
            <a:ext cx="2966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Machine Learning (ML) introduction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ML models, tasks, and important concepts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Decision Trees (DTs)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Artificial Neural Networks (ANNs)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Coding Competition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Next steps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D3DD-AFB2-204F-9F50-4F99E4EC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</p:spPr>
            <p:txBody>
              <a:bodyPr/>
              <a:lstStyle/>
              <a:p>
                <a:r>
                  <a:rPr lang="en-CA" dirty="0"/>
                  <a:t>Activation function</a:t>
                </a:r>
              </a:p>
              <a:p>
                <a:r>
                  <a:rPr lang="en-CA" dirty="0"/>
                  <a:t>Based on the input signal, fire the neuron or not </a:t>
                </a:r>
              </a:p>
              <a:p>
                <a:pPr lvl="1"/>
                <a:r>
                  <a:rPr lang="en-CA" dirty="0"/>
                  <a:t>Make a decision: 0 / 1</a:t>
                </a:r>
              </a:p>
              <a:p>
                <a:pPr lvl="1"/>
                <a:r>
                  <a:rPr lang="en-CA" dirty="0"/>
                  <a:t>Squash the input into a value between 0 and 1</a:t>
                </a:r>
              </a:p>
              <a:p>
                <a:r>
                  <a:rPr lang="en-CA" dirty="0"/>
                  <a:t>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  <a:blipFill>
                <a:blip r:embed="rId2"/>
                <a:stretch>
                  <a:fillRect l="-1471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3483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=2.6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  <a:blipFill>
                <a:blip r:embed="rId10"/>
                <a:stretch>
                  <a:fillRect l="-45736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=[0.4, 0.1, 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  <a:blipFill>
                <a:blip r:embed="rId10"/>
                <a:stretch>
                  <a:fillRect l="-46094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=[−0.4, 0.1, −0.3]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9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>
                    <a:latin typeface="Helvetica" pitchFamily="2" charset="0"/>
                  </a:rPr>
                  <a:t>How did we change the weights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>
                  <a:latin typeface="Helvetica" pitchFamily="2" charset="0"/>
                </a:endParaRPr>
              </a:p>
              <a:p>
                <a:r>
                  <a:rPr lang="en-CA" dirty="0">
                    <a:latin typeface="Helvetica" pitchFamily="2" charset="0"/>
                  </a:rPr>
                  <a:t>This is learning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Iterative modification of the weights</a:t>
                </a:r>
              </a:p>
              <a:p>
                <a:r>
                  <a:rPr lang="en-CA" dirty="0">
                    <a:latin typeface="Helvetica" pitchFamily="2" charset="0"/>
                  </a:rPr>
                  <a:t>Learning algorithms: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Gradient descent</a:t>
                </a:r>
              </a:p>
              <a:p>
                <a:r>
                  <a:rPr lang="en-CA" dirty="0">
                    <a:latin typeface="Helvetica" pitchFamily="2" charset="0"/>
                  </a:rPr>
                  <a:t>Feedforward and backward loops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53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ANNs architecture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191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09523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EFEA-47F9-A940-B1CC-2EF82AA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16" y="2348880"/>
            <a:ext cx="4183966" cy="3528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49AC3-372F-4640-9A42-12C5FAB73665}"/>
              </a:ext>
            </a:extLst>
          </p:cNvPr>
          <p:cNvSpPr/>
          <p:nvPr/>
        </p:nvSpPr>
        <p:spPr>
          <a:xfrm>
            <a:off x="4572000" y="5754370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https://ml4a.github.io/demos/</a:t>
            </a:r>
            <a:r>
              <a:rPr lang="en-CA" sz="1200" dirty="0" err="1"/>
              <a:t>confusion_mnist</a:t>
            </a:r>
            <a:r>
              <a:rPr lang="en-CA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641593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72" y="1700808"/>
            <a:ext cx="5221855" cy="4176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4704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1128819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Compare DTs and ANNs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Apply performance metrics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Hyper-parameters tuning?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Apply Support Vector Machines (SVM)?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30 minutes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Go Go Go!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A077-0C4D-D54E-8ECF-0BCD3E86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ED11-23A2-A14B-948F-36198958B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0219A-57EF-B94A-94C3-5B868469F5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040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13070</TotalTime>
  <Words>1720</Words>
  <Application>Microsoft Macintosh PowerPoint</Application>
  <PresentationFormat>On-screen Show (4:3)</PresentationFormat>
  <Paragraphs>469</Paragraphs>
  <Slides>61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background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motivation</vt:lpstr>
      <vt:lpstr>DTs example</vt:lpstr>
      <vt:lpstr>DTs example</vt:lpstr>
      <vt:lpstr>DTs example</vt:lpstr>
      <vt:lpstr>DTs example</vt:lpstr>
      <vt:lpstr>DTs example</vt:lpstr>
      <vt:lpstr>DTs example</vt:lpstr>
      <vt:lpstr>DTs demo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PowerPoint Presentation</vt:lpstr>
      <vt:lpstr>DTs coding session</vt:lpstr>
      <vt:lpstr>Artificial Neural Networks</vt:lpstr>
      <vt:lpstr>Building ANNs</vt:lpstr>
      <vt:lpstr>Building ANNs</vt:lpstr>
      <vt:lpstr>Building ANNs</vt:lpstr>
      <vt:lpstr>Building ANNs</vt:lpstr>
      <vt:lpstr>Building ANNs</vt:lpstr>
      <vt:lpstr>ANNs architecture</vt:lpstr>
      <vt:lpstr>Artificial Neural Networks</vt:lpstr>
      <vt:lpstr>DTs coding session</vt:lpstr>
      <vt:lpstr>Performance metrics</vt:lpstr>
      <vt:lpstr>Performance metrics</vt:lpstr>
      <vt:lpstr>Performance metrics</vt:lpstr>
      <vt:lpstr>Performance metrics</vt:lpstr>
      <vt:lpstr>Performance metrics</vt:lpstr>
      <vt:lpstr>PowerPoint Presentation</vt:lpstr>
      <vt:lpstr>Coding competition</vt:lpstr>
      <vt:lpstr>Coding competition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301</cp:revision>
  <dcterms:created xsi:type="dcterms:W3CDTF">2019-07-29T14:54:16Z</dcterms:created>
  <dcterms:modified xsi:type="dcterms:W3CDTF">2021-03-15T18:40:00Z</dcterms:modified>
</cp:coreProperties>
</file>